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3" r:id="rId5"/>
    <p:sldId id="268" r:id="rId6"/>
    <p:sldId id="269" r:id="rId7"/>
    <p:sldId id="259" r:id="rId8"/>
    <p:sldId id="264" r:id="rId9"/>
    <p:sldId id="265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1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52281" y="4784961"/>
            <a:ext cx="4152233" cy="1223963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ru-RU" dirty="0"/>
              <a:t>Презентация</a:t>
            </a:r>
            <a:br>
              <a:rPr lang="ru-RU" dirty="0"/>
            </a:br>
            <a:r>
              <a:rPr lang="ru-RU" dirty="0"/>
              <a:t>возможностей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302" y="-54430"/>
            <a:ext cx="13577064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96737" y="2071188"/>
            <a:ext cx="3150144" cy="178525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dirty="0"/>
              <a:t>Со финансирование проектов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Фонд предлагает льготные условия со финансирования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6736" y="762000"/>
            <a:ext cx="5913664" cy="8292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5" r="1"/>
          <a:stretch/>
        </p:blipFill>
        <p:spPr>
          <a:xfrm>
            <a:off x="1" y="0"/>
            <a:ext cx="930135" cy="2471058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96735" y="4114074"/>
            <a:ext cx="3150145" cy="178525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dirty="0"/>
              <a:t>Со финансирование проектов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Фонд предлагает льготные условия со финансирования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4"/>
          <a:stretch/>
        </p:blipFill>
        <p:spPr>
          <a:xfrm>
            <a:off x="4514851" y="-121920"/>
            <a:ext cx="4629150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6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96737" y="2071188"/>
            <a:ext cx="3150144" cy="178525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dirty="0"/>
              <a:t>Со финансирование проектов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Фонд предлагает льготные условия со финансирования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6736" y="762000"/>
            <a:ext cx="5913664" cy="8292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5" r="1"/>
          <a:stretch/>
        </p:blipFill>
        <p:spPr>
          <a:xfrm>
            <a:off x="1" y="0"/>
            <a:ext cx="930135" cy="2471058"/>
          </a:xfrm>
          <a:prstGeom prst="rect">
            <a:avLst/>
          </a:prstGeom>
        </p:spPr>
      </p:pic>
      <p:sp>
        <p:nvSpPr>
          <p:cNvPr id="14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96735" y="4114074"/>
            <a:ext cx="3150145" cy="178525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dirty="0"/>
              <a:t>Со финансирование проектов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Фонд предлагает льготные условия со финансирования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632415" y="2071188"/>
            <a:ext cx="3150145" cy="178525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 dirty="0"/>
              <a:t>Со финансирование проектов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Фонд предлагает льготные условия со финансирования проектов, направленных на разработку новой высокотехнологичной продукции, техническое перевооружение и создание конкурентоспособных производств на базе наилучших доступных технологий.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5" t="70815"/>
          <a:stretch/>
        </p:blipFill>
        <p:spPr>
          <a:xfrm>
            <a:off x="5303520" y="4579160"/>
            <a:ext cx="3840480" cy="22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3">
    <p:bg>
      <p:bgPr>
        <a:blipFill dpi="0" rotWithShape="1">
          <a:blip r:embed="rId2">
            <a:alphaModFix amt="18000"/>
            <a:lum/>
          </a:blip>
          <a:srcRect/>
          <a:stretch>
            <a:fillRect l="-29000" r="66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6736" y="762000"/>
            <a:ext cx="5913664" cy="8292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0"/>
          </p:nvPr>
        </p:nvSpPr>
        <p:spPr>
          <a:xfrm>
            <a:off x="819150" y="1992313"/>
            <a:ext cx="7237413" cy="40814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61043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6736" y="762000"/>
            <a:ext cx="5913664" cy="8292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5" r="1"/>
          <a:stretch/>
        </p:blipFill>
        <p:spPr>
          <a:xfrm>
            <a:off x="1" y="0"/>
            <a:ext cx="930135" cy="247105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096963" y="1941513"/>
            <a:ext cx="2922587" cy="4416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313238" y="1941513"/>
            <a:ext cx="3536950" cy="441642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2841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355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C4FB-5403-4706-8054-A0AFE2E9DDCB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F761-DCDC-42C9-B3A9-C4F30B5D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2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0" r:id="rId4"/>
    <p:sldLayoutId id="2147483659" r:id="rId5"/>
    <p:sldLayoutId id="2147483661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2281" y="4784961"/>
            <a:ext cx="4152233" cy="12239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C6085A-35CB-4EEC-AAF3-DF760BD5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91" y="4700127"/>
            <a:ext cx="2126982" cy="8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9">
            <a:extLst>
              <a:ext uri="{FF2B5EF4-FFF2-40B4-BE49-F238E27FC236}">
                <a16:creationId xmlns:a16="http://schemas.microsoft.com/office/drawing/2014/main" id="{01C02970-4744-4DC2-AA14-FCF1F119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91" y="752413"/>
            <a:ext cx="7877261" cy="219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     </a:t>
            </a:r>
            <a:r>
              <a:rPr kumimoji="0" lang="ru-RU" altLang="ru-RU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проектов, реализуемых по приоритетным направлениям российской промышленности </a:t>
            </a:r>
            <a:r>
              <a:rPr lang="ru-RU" altLang="ru-RU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выдачи займов в </a:t>
            </a:r>
            <a:r>
              <a:rPr kumimoji="0" lang="ru-RU" altLang="ru-RU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развития производств и внедрения наилучших доступных технологий</a:t>
            </a:r>
            <a:r>
              <a:rPr kumimoji="0" lang="ru-RU" altLang="ru-RU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выпуском конкурентоспособной продукции гражданского назначения с импортозамещающим или экспортным потенциалом.</a:t>
            </a:r>
            <a:endParaRPr kumimoji="0" lang="ru-RU" alt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6EC65-6C43-490D-88FA-B6BAABD89E7A}"/>
              </a:ext>
            </a:extLst>
          </p:cNvPr>
          <p:cNvSpPr txBox="1"/>
          <p:nvPr/>
        </p:nvSpPr>
        <p:spPr>
          <a:xfrm>
            <a:off x="1098959" y="3104167"/>
            <a:ext cx="4823669" cy="35083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Условия финансирования проектов: 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97FF1B5C-F7C1-4922-932C-E218FD04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1" y="3593201"/>
            <a:ext cx="7957940" cy="265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соответствие проекта условиям программы;</a:t>
            </a:r>
          </a:p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соответствие проекта критериям отбора проектов;</a:t>
            </a:r>
          </a:p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соответствие Заявителя требованиям стандартов к претендентам на получение финансирования; </a:t>
            </a:r>
          </a:p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соответствие планируемых расходов перечню направлений </a:t>
            </a:r>
          </a:p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целевого использования предоставляемого финансирования</a:t>
            </a:r>
          </a:p>
          <a:p>
            <a:pPr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C63213-A3C0-486C-97C9-0DA7A914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2085A7-4F39-40A1-BE03-115D3140DC9B}"/>
              </a:ext>
            </a:extLst>
          </p:cNvPr>
          <p:cNvSpPr txBox="1"/>
          <p:nvPr/>
        </p:nvSpPr>
        <p:spPr>
          <a:xfrm>
            <a:off x="8776166" y="6473470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94A53-DDC0-419C-85A2-B9D7F375B4DB}"/>
              </a:ext>
            </a:extLst>
          </p:cNvPr>
          <p:cNvSpPr txBox="1"/>
          <p:nvPr/>
        </p:nvSpPr>
        <p:spPr>
          <a:xfrm>
            <a:off x="1083579" y="487033"/>
            <a:ext cx="4823669" cy="35083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Предмет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446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7049C-4688-4C59-9EE4-12AFA28D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5" y="1375794"/>
            <a:ext cx="8870584" cy="51684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DFE5D7-D28A-42A0-829C-91BE81A4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04DA5-007E-4CF2-8EF8-BEED903E7D2E}"/>
              </a:ext>
            </a:extLst>
          </p:cNvPr>
          <p:cNvSpPr txBox="1"/>
          <p:nvPr/>
        </p:nvSpPr>
        <p:spPr>
          <a:xfrm>
            <a:off x="8776166" y="6473470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49B9-F1BD-4CEA-B876-CCDD801AE50E}"/>
              </a:ext>
            </a:extLst>
          </p:cNvPr>
          <p:cNvSpPr txBox="1"/>
          <p:nvPr/>
        </p:nvSpPr>
        <p:spPr>
          <a:xfrm>
            <a:off x="503340" y="200954"/>
            <a:ext cx="7021585" cy="10849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Перечень отраслевых направлений, в рамках которого возможно получение финансовой поддержки </a:t>
            </a:r>
          </a:p>
          <a:p>
            <a:pPr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Фонда развития промышленности :</a:t>
            </a:r>
          </a:p>
        </p:txBody>
      </p:sp>
    </p:spTree>
    <p:extLst>
      <p:ext uri="{BB962C8B-B14F-4D97-AF65-F5344CB8AC3E}">
        <p14:creationId xmlns:p14="http://schemas.microsoft.com/office/powerpoint/2010/main" val="25111216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462FC-A786-4724-90C4-294478D0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6" y="1188594"/>
            <a:ext cx="3403353" cy="591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8730F9-72F2-447F-89A4-6388875DC56A}"/>
              </a:ext>
            </a:extLst>
          </p:cNvPr>
          <p:cNvSpPr txBox="1"/>
          <p:nvPr/>
        </p:nvSpPr>
        <p:spPr>
          <a:xfrm>
            <a:off x="2405210" y="299005"/>
            <a:ext cx="4154980" cy="7643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Программа софинансирования 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«СОВМЕСТНЫЕ ЗАЙМЫ»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EEDDF-AE91-44B4-9F85-A7CBF6F01871}"/>
              </a:ext>
            </a:extLst>
          </p:cNvPr>
          <p:cNvSpPr txBox="1"/>
          <p:nvPr/>
        </p:nvSpPr>
        <p:spPr>
          <a:xfrm>
            <a:off x="8776166" y="6465081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9CEA14-8B25-4E0A-8325-B520E532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17" name="TextBox 39">
            <a:extLst>
              <a:ext uri="{FF2B5EF4-FFF2-40B4-BE49-F238E27FC236}">
                <a16:creationId xmlns:a16="http://schemas.microsoft.com/office/drawing/2014/main" id="{EA433B0C-8D3A-4E10-ABC6-5C00A5DB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" y="5165484"/>
            <a:ext cx="6917436" cy="16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/>
              <a:t>* 1% - при экспорте ≥50% продукции от суммы займа в год</a:t>
            </a:r>
            <a:r>
              <a:rPr lang="en-US" sz="1400" dirty="0"/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/>
              <a:t>    -</a:t>
            </a:r>
            <a:r>
              <a:rPr lang="en-US" sz="1400" dirty="0"/>
              <a:t> </a:t>
            </a:r>
            <a:r>
              <a:rPr lang="ru-RU" sz="1400" dirty="0"/>
              <a:t>2% -</a:t>
            </a:r>
            <a:r>
              <a:rPr lang="en-US" sz="1400" dirty="0"/>
              <a:t> </a:t>
            </a:r>
            <a:r>
              <a:rPr lang="ru-RU" sz="1400" dirty="0"/>
              <a:t>от базовой ставки при покупке российского оборудования</a:t>
            </a:r>
            <a:r>
              <a:rPr lang="en-US" sz="1400" dirty="0"/>
              <a:t>;</a:t>
            </a:r>
            <a:endParaRPr lang="ru-RU" sz="14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dirty="0"/>
              <a:t>    </a:t>
            </a:r>
            <a:r>
              <a:rPr lang="ru-RU" altLang="ru-RU" sz="1400" dirty="0">
                <a:cs typeface="Arial" panose="020B0604020202020204" pitchFamily="34" charset="0"/>
              </a:rPr>
              <a:t>3 % - 1-3 годы, 5 % - 4-5 годы – при условии предоставления на всю сумму займа и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cs typeface="Arial" panose="020B0604020202020204" pitchFamily="34" charset="0"/>
              </a:rPr>
              <a:t>    на весь срок займа обеспечения в виде независимых гарантий кредитных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cs typeface="Arial" panose="020B0604020202020204" pitchFamily="34" charset="0"/>
              </a:rPr>
              <a:t>    организаций и/или гарантий и поручительств АО «Федеральная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cs typeface="Arial" panose="020B0604020202020204" pitchFamily="34" charset="0"/>
              </a:rPr>
              <a:t>    корпорация по развитию малого и среднего предпринимательства»,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cs typeface="Arial" panose="020B0604020202020204" pitchFamily="34" charset="0"/>
              </a:rPr>
              <a:t>    региональных фондов содействия кредитованию МСП. </a:t>
            </a:r>
            <a:endParaRPr lang="ru-RU" altLang="ru-RU" sz="1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60D9-AD5A-4794-88E9-9E4AC203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9" y="1770078"/>
            <a:ext cx="8959442" cy="34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AD2111-D970-4D65-8CAC-989DBABEC9EE}"/>
              </a:ext>
            </a:extLst>
          </p:cNvPr>
          <p:cNvSpPr/>
          <p:nvPr/>
        </p:nvSpPr>
        <p:spPr>
          <a:xfrm>
            <a:off x="1548089" y="682581"/>
            <a:ext cx="6480175" cy="454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Критерии отбора проектов для финансирования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C11403-2D79-4D72-92DD-35232AEE467A}"/>
              </a:ext>
            </a:extLst>
          </p:cNvPr>
          <p:cNvSpPr/>
          <p:nvPr/>
        </p:nvSpPr>
        <p:spPr>
          <a:xfrm>
            <a:off x="737539" y="1712971"/>
            <a:ext cx="8101274" cy="408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Рыночная перспективность продукции;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Импортозамещающий и/или экспортный потенциал продукции;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Научно-техническая перспективность проекта;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Производственная обоснованность проекта;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Финансово-экономическая эффективность и устойчивость проекта;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состоятельность Заявителя;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возврата займа;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 состоятельность Заявителя, лиц, представивших обеспечение,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ключевых исполнителей и схемы реализации проекта.</a:t>
            </a:r>
          </a:p>
          <a:p>
            <a:pPr marL="342900" indent="-342900" algn="just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endParaRPr lang="ru-RU" sz="16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B9709-D45C-41FD-9594-F1B4F56B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8D698B-CF71-4BF6-B243-282026A9C13A}"/>
              </a:ext>
            </a:extLst>
          </p:cNvPr>
          <p:cNvSpPr txBox="1"/>
          <p:nvPr/>
        </p:nvSpPr>
        <p:spPr>
          <a:xfrm>
            <a:off x="8776166" y="6465081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330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A5AA57-783C-4434-9EF7-B2FE0A4D5B5F}"/>
              </a:ext>
            </a:extLst>
          </p:cNvPr>
          <p:cNvSpPr/>
          <p:nvPr/>
        </p:nvSpPr>
        <p:spPr>
          <a:xfrm>
            <a:off x="2433770" y="165946"/>
            <a:ext cx="4411647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Требования к заявителю </a:t>
            </a:r>
            <a:endParaRPr lang="en-US" sz="2200" b="1" u="sng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и основным участникам проекта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11AF822D-6094-4F4D-8FF2-D37066585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33" y="1004316"/>
            <a:ext cx="8112154" cy="55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Юридическое лицо: коммерческая организация или индивидуальный предприниматель, резидент РФ, осуществляющий деятельность в сфере промышленности на территории Хабаровского края.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находится в процессе реорганизации (за исключением реорганизации в форме преобразования, слияния или присоединения), ликвидации или банкротства.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просроченной задолженности у заявителя/аффилированных лиц, задействованных реализации проекта в качестве основных участников (по налогам, сборам и иным обязательным платежам в бюджеты бюджетной системы РФ; по заработной плате перед работниками; перед Фондом).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в прошлом фактов несвоевременного исполнения обязательств перед Фондом, </a:t>
            </a:r>
            <a:endParaRPr lang="en-US" altLang="ru-RU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по предоставлению отчетности.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Ключевой исполнитель/поставщик оборудования: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-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 РФ или иностранное юридическое лицо, не зарегистрированное в низконалоговой юрисдикции;</a:t>
            </a:r>
            <a:endParaRPr lang="en-US" altLang="ru-RU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-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деятельность, соответствующую деятельности в рамках проекта, и роли, </a:t>
            </a:r>
          </a:p>
          <a:p>
            <a:pPr marL="0"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заявленной в проекте (поставщик оборудования, инжиниринговая компания и т.п.);</a:t>
            </a:r>
            <a:endParaRPr lang="en-US" altLang="ru-RU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-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подтверждаются информацией о ранее выполненных</a:t>
            </a:r>
            <a:endParaRPr lang="en-US" altLang="ru-RU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r>
              <a:rPr lang="en-US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аналогичных работ (услугах), произведенной продукции;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-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находится в процессе ликвидации или банкротства;</a:t>
            </a:r>
          </a:p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Arial" panose="020B0604020202020204" pitchFamily="34" charset="0"/>
              <a:buChar char="-"/>
            </a:pP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предусмотрены расходы через низконалоговые юрисдикции.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576F78-3345-4B67-828D-A387B6DC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32392-361B-4F17-85DC-2F2AE21CA3EB}"/>
              </a:ext>
            </a:extLst>
          </p:cNvPr>
          <p:cNvSpPr txBox="1"/>
          <p:nvPr/>
        </p:nvSpPr>
        <p:spPr>
          <a:xfrm>
            <a:off x="8776166" y="6465081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019494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E5858CFA-E815-4614-BF28-2639D0A19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66" y="626145"/>
            <a:ext cx="8019875" cy="446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Разработку нового продукта/технологий, включая: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ОКР/ОТР;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Производственно-технологические, маркетинговые тестирования и испытания;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Патентные исследования и патентование разработанных решений;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Сертификация, контрольно-сертификационные процедуры;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Приобретение расходных материалов для мероприятий по разработке нового продукта/технологии (Не более 20%  суммы займа для программы "Проекты развития");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Технологический и ценовой аудит инвестиционных проектов.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прав на результат интеллектуальной деятельности.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Инжиниринг.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в собственность промышленного оборудования.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и использование специального оборудования для проведения опытно-конструкторских работ.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ТЭО, прединвестиционный анализ, не включая расходы на аналитические исследования рынка.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Общехозяйственные расходы (Не более 15% суммы займа для программы "Проекты развития"; не более 20% суммы займа для программы "Комплектующие изделия").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связанные с производством и выводом на рынок пилотных партий продукции (только для программы "Комплектующие изделия", не более 50% суммы займа).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9BA605-1685-4E7F-9F0F-6BBD3A4F20B5}"/>
              </a:ext>
            </a:extLst>
          </p:cNvPr>
          <p:cNvSpPr/>
          <p:nvPr/>
        </p:nvSpPr>
        <p:spPr>
          <a:xfrm>
            <a:off x="184560" y="5547032"/>
            <a:ext cx="4295162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или капитальный ремонт зданий, 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сооружений, коммуникаций. 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научно-исследовательских работ.</a:t>
            </a: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недвижимого имущества.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D88128-890E-4539-A070-8212AF85B002}"/>
              </a:ext>
            </a:extLst>
          </p:cNvPr>
          <p:cNvSpPr/>
          <p:nvPr/>
        </p:nvSpPr>
        <p:spPr>
          <a:xfrm>
            <a:off x="4479722" y="5572199"/>
            <a:ext cx="4479718" cy="12975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продукции военного назначения.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заемных средств и уплаты % по </a:t>
            </a:r>
          </a:p>
          <a:p>
            <a:pPr marL="0" indent="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привлеченным кредитам/займам</a:t>
            </a:r>
            <a:r>
              <a:rPr lang="ru-RU" altLang="ru-RU" sz="1400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Оборотные средства.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40F72-8B79-4E48-808A-67423A512681}"/>
              </a:ext>
            </a:extLst>
          </p:cNvPr>
          <p:cNvSpPr txBox="1"/>
          <p:nvPr/>
        </p:nvSpPr>
        <p:spPr>
          <a:xfrm>
            <a:off x="8776166" y="6473470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DE6722-8776-4066-8855-3F3A0DEB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CFDA472-075E-4266-BCC5-C1886E4581EC}"/>
              </a:ext>
            </a:extLst>
          </p:cNvPr>
          <p:cNvSpPr/>
          <p:nvPr/>
        </p:nvSpPr>
        <p:spPr>
          <a:xfrm>
            <a:off x="1333850" y="165946"/>
            <a:ext cx="55115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Заемные средства можно использовать на: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702D91-4C64-4654-BECC-DCA3FB1506B7}"/>
              </a:ext>
            </a:extLst>
          </p:cNvPr>
          <p:cNvSpPr/>
          <p:nvPr/>
        </p:nvSpPr>
        <p:spPr>
          <a:xfrm>
            <a:off x="1486250" y="5032964"/>
            <a:ext cx="55115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Нельзя использовать средства займа на: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0E6BA5-1CE7-438B-9D04-A802055CAA2E}"/>
              </a:ext>
            </a:extLst>
          </p:cNvPr>
          <p:cNvSpPr/>
          <p:nvPr/>
        </p:nvSpPr>
        <p:spPr>
          <a:xfrm>
            <a:off x="1610688" y="367018"/>
            <a:ext cx="559126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Требования к обеспечению возврата займа</a:t>
            </a:r>
            <a:endParaRPr lang="ru-RU" sz="2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DA0F2A-7AA1-456E-B4BC-153D7AFF124A}"/>
              </a:ext>
            </a:extLst>
          </p:cNvPr>
          <p:cNvSpPr/>
          <p:nvPr/>
        </p:nvSpPr>
        <p:spPr>
          <a:xfrm>
            <a:off x="1092885" y="751577"/>
            <a:ext cx="6188759" cy="65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alt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займа предоставляется в объеме не меньше суммы займа + сумма процентов за весь срок.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503761-A562-431F-963F-D920011E3D83}"/>
              </a:ext>
            </a:extLst>
          </p:cNvPr>
          <p:cNvSpPr/>
          <p:nvPr/>
        </p:nvSpPr>
        <p:spPr>
          <a:xfrm>
            <a:off x="1166071" y="1329736"/>
            <a:ext cx="317942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Основное обеспечение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802806B-C78A-4DFC-8370-9FEEC4C4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30498"/>
              </p:ext>
            </p:extLst>
          </p:nvPr>
        </p:nvGraphicFramePr>
        <p:xfrm>
          <a:off x="553672" y="1705288"/>
          <a:ext cx="8464493" cy="3930125"/>
        </p:xfrm>
        <a:graphic>
          <a:graphicData uri="http://schemas.openxmlformats.org/drawingml/2006/table">
            <a:tbl>
              <a:tblPr firstRow="1" firstCol="1" bandRow="1"/>
              <a:tblGrid>
                <a:gridCol w="707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8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обеспечения, принимаемые фондом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Дисконт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40"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Независимые гарантии и поручительства: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Гарантии кредитных организаций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75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Гарантии и поручительства Корпорации МСП, региональных фондов содействия кредитованию МСП, а также субъектов РФ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5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Поручительства и гарантии юридических лиц, имеющих устойчивое финансовое положение, а также субъектов РФ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0 %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840"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Залоги: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1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Драгоценные металлы, в стандартных и/или мерных слитках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0 %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61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Недвижимые имущественные активы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– 40 %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75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Оборудование (в том числе приобретаемое в процессе реализации проекта (принимается в залог после ввода в эксплуатацию)) и транспортные средства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25 %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5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Акции юридических лиц, имеющие биржевое обращение (ПАО Московская биржа)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≥ 25 – 40 %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503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Акции юридических лиц – третьих лиц (в объеме не менее 25%), не имеющие биржевого обращения, а также доли участия в УК действующих юридических лиц – третьих лиц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 объеме не менее 25%)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≥ 40 %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E9B4D8-9007-41B2-B4A3-3BE66EF7250E}"/>
              </a:ext>
            </a:extLst>
          </p:cNvPr>
          <p:cNvSpPr/>
          <p:nvPr/>
        </p:nvSpPr>
        <p:spPr>
          <a:xfrm>
            <a:off x="700082" y="5640635"/>
            <a:ext cx="852780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Дополнительное обеспечение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(не включается в расчет суммы достаточного обеспечения проекта):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F5E5897-6623-4FE4-A569-96F16AF2BE2A}"/>
              </a:ext>
            </a:extLst>
          </p:cNvPr>
          <p:cNvSpPr/>
          <p:nvPr/>
        </p:nvSpPr>
        <p:spPr>
          <a:xfrm>
            <a:off x="553672" y="5927593"/>
            <a:ext cx="8355436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 физических лиц.</a:t>
            </a:r>
          </a:p>
          <a:p>
            <a:pPr marL="342900" lvl="0" indent="-342900" eaLnBrk="0" fontAlgn="base" hangingPunct="0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виды обеспечения, которые по результатам их качества не могут быть отнесены к основному обеспечению.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E29E3-674C-4021-9FD4-8C58ED4C86AE}"/>
              </a:ext>
            </a:extLst>
          </p:cNvPr>
          <p:cNvSpPr txBox="1"/>
          <p:nvPr/>
        </p:nvSpPr>
        <p:spPr>
          <a:xfrm>
            <a:off x="8776166" y="6473470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BAABA3-822B-46FF-A6CD-C4CFD406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9">
            <a:extLst>
              <a:ext uri="{FF2B5EF4-FFF2-40B4-BE49-F238E27FC236}">
                <a16:creationId xmlns:a16="http://schemas.microsoft.com/office/drawing/2014/main" id="{D5DCEEA6-EF5E-4B59-A35B-4C379536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645" y="3632019"/>
            <a:ext cx="11307762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6E936888-108C-4868-8C71-B0E68D7F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528" y="506831"/>
            <a:ext cx="3556615" cy="4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200" b="1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altLang="ru-RU" sz="2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id="{DBAC5148-8F63-4D89-B338-2C7DADFF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97" y="3565530"/>
            <a:ext cx="5659728" cy="8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ФГАУ "Российский фонд технологического развития"</a:t>
            </a:r>
          </a:p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 (Фонд развития промышленности)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3FD5504A-BFCE-4AAA-A17A-607A5C12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64" y="4470332"/>
            <a:ext cx="626995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105062, Москва, Лялин переулок, д. 6, стр. 1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(495) 789-47-30 (секретариат)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frp@frprf.ru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www.frprf.ru</a:t>
            </a: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A83E00-7EF7-407A-8EF8-237169C9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529" y="1206687"/>
            <a:ext cx="5492750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Фонд развития промышленности Хабаровского края</a:t>
            </a:r>
            <a:endParaRPr lang="ru-RU" altLang="ru-RU" sz="1800" dirty="0">
              <a:solidFill>
                <a:schemeClr val="accent4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id="{CC35C8B2-A976-4C3A-AE09-72C90740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68" y="1746270"/>
            <a:ext cx="8075758" cy="156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680000, Хабаровский край, г. Хабаровск, ул. Ленина, д. 57, оф. 807, 810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en-US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8-800-350-48-27 (бесплатный звонок);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(4212) 358-868; 358-848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@frp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www.frp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604E3-99B6-4B42-A045-21D1A0B31DEB}"/>
              </a:ext>
            </a:extLst>
          </p:cNvPr>
          <p:cNvSpPr txBox="1"/>
          <p:nvPr/>
        </p:nvSpPr>
        <p:spPr>
          <a:xfrm>
            <a:off x="8776166" y="6456692"/>
            <a:ext cx="317500" cy="33813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7DC0F9-5BE9-4C3E-884E-68E2951B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91" y="151913"/>
            <a:ext cx="9876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ФРП">
  <a:themeElements>
    <a:clrScheme name="ФР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4127"/>
      </a:accent1>
      <a:accent2>
        <a:srgbClr val="5993D0"/>
      </a:accent2>
      <a:accent3>
        <a:srgbClr val="4B7259"/>
      </a:accent3>
      <a:accent4>
        <a:srgbClr val="4A7EC0"/>
      </a:accent4>
      <a:accent5>
        <a:srgbClr val="FFFFFF"/>
      </a:accent5>
      <a:accent6>
        <a:srgbClr val="FFFFFF"/>
      </a:accent6>
      <a:hlink>
        <a:srgbClr val="A5A5A5"/>
      </a:hlink>
      <a:folHlink>
        <a:srgbClr val="262626"/>
      </a:folHlink>
    </a:clrScheme>
    <a:fontScheme name="ФРП Дино">
      <a:majorFont>
        <a:latin typeface="DINPro-Bold"/>
        <a:ea typeface=""/>
        <a:cs typeface=""/>
      </a:majorFont>
      <a:minorFont>
        <a:latin typeface="PF DinDisplay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ФРП.potx" id="{A508985D-6467-4061-ABBE-880D0409BEAB}" vid="{897D67D4-040D-4C52-A4CE-4DF56F844E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Шаблон_ФРП (1)</Template>
  <TotalTime>1550</TotalTime>
  <Words>983</Words>
  <Application>Microsoft Office PowerPoint</Application>
  <PresentationFormat>Экран (4:3)</PresentationFormat>
  <Paragraphs>119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DINPro-Bold</vt:lpstr>
      <vt:lpstr>PF DinDisplay Pro</vt:lpstr>
      <vt:lpstr>Symbol</vt:lpstr>
      <vt:lpstr>Tahoma</vt:lpstr>
      <vt:lpstr>Times New Roman</vt:lpstr>
      <vt:lpstr>ФРП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</dc:creator>
  <cp:lastModifiedBy>Петр</cp:lastModifiedBy>
  <cp:revision>63</cp:revision>
  <cp:lastPrinted>2018-12-13T00:13:17Z</cp:lastPrinted>
  <dcterms:created xsi:type="dcterms:W3CDTF">2018-06-12T23:06:16Z</dcterms:created>
  <dcterms:modified xsi:type="dcterms:W3CDTF">2018-12-13T00:13:19Z</dcterms:modified>
</cp:coreProperties>
</file>